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4"/>
  </p:sldMasterIdLst>
  <p:handoutMasterIdLst>
    <p:handoutMasterId r:id="rId24"/>
  </p:handoutMasterIdLst>
  <p:sldIdLst>
    <p:sldId id="311" r:id="rId5"/>
    <p:sldId id="297" r:id="rId6"/>
    <p:sldId id="309" r:id="rId7"/>
    <p:sldId id="327" r:id="rId8"/>
    <p:sldId id="331" r:id="rId9"/>
    <p:sldId id="341" r:id="rId10"/>
    <p:sldId id="306" r:id="rId11"/>
    <p:sldId id="324" r:id="rId12"/>
    <p:sldId id="340" r:id="rId13"/>
    <p:sldId id="342" r:id="rId14"/>
    <p:sldId id="329" r:id="rId15"/>
    <p:sldId id="346" r:id="rId16"/>
    <p:sldId id="343" r:id="rId17"/>
    <p:sldId id="344" r:id="rId18"/>
    <p:sldId id="345" r:id="rId19"/>
    <p:sldId id="339" r:id="rId20"/>
    <p:sldId id="318" r:id="rId21"/>
    <p:sldId id="320" r:id="rId22"/>
    <p:sldId id="257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3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4660"/>
  </p:normalViewPr>
  <p:slideViewPr>
    <p:cSldViewPr>
      <p:cViewPr>
        <p:scale>
          <a:sx n="50" d="100"/>
          <a:sy n="50" d="100"/>
        </p:scale>
        <p:origin x="-2154" y="-3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716EB8-206B-4B48-AF9F-144698671541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1E90B9-C607-4EC1-BA60-37F077ED96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951092-8924-4EE5-AE43-85B557CF17ED}" type="datetimeFigureOut">
              <a:rPr lang="en-US" smtClean="0"/>
              <a:pPr>
                <a:defRPr/>
              </a:pPr>
              <a:t>3/28/2016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26D706-516C-476C-9B9E-54ED6B4DFA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IN fla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6963" y="304800"/>
            <a:ext cx="1212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IN pix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9588"/>
            <a:ext cx="91440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349F72-1AF9-4450-AAF9-7864A01EA3D5}" type="datetimeFigureOut">
              <a:rPr lang="en-US" smtClean="0"/>
              <a:pPr>
                <a:defRPr/>
              </a:pPr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CA79B-B60D-4647-9AC4-9F8802481A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ECE12E3E-5E24-4C3B-AF60-E2806E054FF9}" type="datetimeFigureOut">
              <a:rPr lang="en-US" smtClean="0"/>
              <a:pPr>
                <a:defRPr/>
              </a:pPr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89E5F395-7EB2-46AA-8F03-0B60177B8D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F4DF3-02C9-4528-B47D-E2560DE25EBD}" type="datetimeFigureOut">
              <a:rPr lang="en-US" smtClean="0"/>
              <a:pPr>
                <a:defRPr/>
              </a:pPr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2ED808-DC3A-460B-8A60-C60A81CE0B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3D06A-5EBB-4001-BC81-7828ABB9B58A}" type="datetimeFigureOut">
              <a:rPr lang="en-US" smtClean="0"/>
              <a:pPr>
                <a:defRPr/>
              </a:pPr>
              <a:t>3/28/2016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45F3D8-2BBB-4AF8-9ABA-E679725B38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AF41601E-2E45-4DDB-A875-DA741270E939}" type="datetimeFigureOut">
              <a:rPr lang="en-US" smtClean="0"/>
              <a:pPr>
                <a:defRPr/>
              </a:pPr>
              <a:t>3/28/2016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5161D53-8CB7-4CE4-AEFA-80587C66EF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AB87006A-1D51-4074-8298-09EB56AF250C}" type="datetimeFigureOut">
              <a:rPr lang="en-US" smtClean="0"/>
              <a:pPr>
                <a:defRPr/>
              </a:pPr>
              <a:t>3/28/2016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71EFF052-2B16-40AF-BE11-CEB356FDCD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C80AA-E714-47A2-84C2-5E89288B06CB}" type="datetimeFigureOut">
              <a:rPr lang="en-US" smtClean="0"/>
              <a:pPr>
                <a:defRPr/>
              </a:pPr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C0CF51-B5B8-4812-B839-59113E10FD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6729-0248-4F83-A397-F88F07A12099}" type="datetimeFigureOut">
              <a:rPr lang="en-US" smtClean="0"/>
              <a:pPr>
                <a:defRPr/>
              </a:pPr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9A692E9-1985-4F55-B9D3-36F3BEAD46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D9FE-5F56-409F-B013-7CC9D6E092C0}" type="datetimeFigureOut">
              <a:rPr lang="en-US" smtClean="0"/>
              <a:pPr>
                <a:defRPr/>
              </a:pPr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6066B2-C45A-4BB3-8051-7D088C93A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C7C07F0C-189A-4FD0-A83F-262E9B4171DA}" type="datetimeFigureOut">
              <a:rPr lang="en-US" smtClean="0"/>
              <a:pPr>
                <a:defRPr/>
              </a:pPr>
              <a:t>3/28/2016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42B79DB-740D-4373-9C3B-59D97CC88E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74F222-FB0E-42B2-B52A-E364264A359C}" type="datetimeFigureOut">
              <a:rPr lang="en-US" smtClean="0"/>
              <a:pPr>
                <a:defRPr/>
              </a:pPr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545A5E-D523-45F9-AF48-F1F065B8AA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ARMHA@fssa.in.go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mhaqa.fssa.in.gov/DARMHAQ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mha.fssa.in.gov/DARMHA/ProviderPage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ubtitle 2"/>
          <p:cNvSpPr>
            <a:spLocks noGrp="1"/>
          </p:cNvSpPr>
          <p:nvPr>
            <p:ph type="body" idx="1"/>
          </p:nvPr>
        </p:nvSpPr>
        <p:spPr>
          <a:xfrm>
            <a:off x="762000" y="1905000"/>
            <a:ext cx="8022336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 smtClean="0">
                <a:latin typeface="Corbel" pitchFamily="34" charset="0"/>
              </a:rPr>
              <a:t>March 29,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5592" y="2819400"/>
            <a:ext cx="9689592" cy="10469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  <a:latin typeface="Cambria" pitchFamily="18" charset="0"/>
              </a:rPr>
              <a:t/>
            </a:r>
            <a:br>
              <a:rPr lang="en-US" sz="4400" dirty="0" smtClean="0">
                <a:solidFill>
                  <a:schemeClr val="accent1">
                    <a:satMod val="150000"/>
                  </a:schemeClr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ambria" pitchFamily="18" charset="0"/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ambria" pitchFamily="18" charset="0"/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Corbel" pitchFamily="34" charset="0"/>
              </a:rPr>
              <a:t>Proposed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orbel" pitchFamily="34" charset="0"/>
              </a:rPr>
              <a:t> </a:t>
            </a:r>
            <a:r>
              <a:rPr lang="en-US" sz="4400" dirty="0" smtClean="0">
                <a:solidFill>
                  <a:schemeClr val="accent1"/>
                </a:solidFill>
                <a:latin typeface="Corbel" pitchFamily="34" charset="0"/>
              </a:rPr>
              <a:t>DARMHA Data Changes</a:t>
            </a:r>
            <a:br>
              <a:rPr lang="en-US" sz="4400" dirty="0" smtClean="0">
                <a:solidFill>
                  <a:schemeClr val="accent1"/>
                </a:solidFill>
                <a:latin typeface="Corbel" pitchFamily="34" charset="0"/>
              </a:rPr>
            </a:br>
            <a:r>
              <a:rPr lang="en-US" dirty="0" smtClean="0">
                <a:solidFill>
                  <a:schemeClr val="accent1"/>
                </a:solidFill>
                <a:latin typeface="Corbel" pitchFamily="34" charset="0"/>
              </a:rPr>
              <a:t>f</a:t>
            </a:r>
            <a:r>
              <a:rPr lang="en-US" sz="4400" dirty="0" smtClean="0">
                <a:solidFill>
                  <a:schemeClr val="accent1"/>
                </a:solidFill>
                <a:latin typeface="Corbel" pitchFamily="34" charset="0"/>
              </a:rPr>
              <a:t>or SFY 2017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orbel" pitchFamily="34" charset="0"/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orbel" pitchFamily="34" charset="0"/>
              </a:rPr>
            </a:br>
            <a:endParaRPr lang="en-US" dirty="0">
              <a:solidFill>
                <a:schemeClr val="accent1">
                  <a:satMod val="150000"/>
                </a:schemeClr>
              </a:solidFill>
              <a:latin typeface="Corbe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876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Corbel" pitchFamily="34" charset="0"/>
              </a:rPr>
              <a:t>Presented by Wendy Harrold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, Deputy Director, Provider Quality and Performance</a:t>
            </a:r>
            <a:endParaRPr lang="en-US" sz="2000" b="1" dirty="0">
              <a:solidFill>
                <a:schemeClr val="tx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CANS and ANSA Changes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Designees will be allowed to change the following for staff (email address, phone number, internal ID, and reactivate Clinician Only). Note – First name and last name is used to match Praed Foundation data.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NOMS Page Changes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All consumers must have an answer to the Primary drug questions.  There will not be a “Not Applicable” anymore.  There will be a “None.” CA agreement type cannot say “None” to the primary drug questions, except if it is a consumer with gambling addiction.</a:t>
            </a:r>
          </a:p>
          <a:p>
            <a:r>
              <a:rPr lang="en-US" dirty="0" smtClean="0">
                <a:latin typeface="Calibri" pitchFamily="34" charset="0"/>
              </a:rPr>
              <a:t>Consumer Education Level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Removing options 17 and 18 and adding option 70 – Graduate or Professional School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NOMS Page Changes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alibri" pitchFamily="34" charset="0"/>
              </a:rPr>
              <a:t>Social Support (add new verbiage)</a:t>
            </a:r>
          </a:p>
          <a:p>
            <a:r>
              <a:rPr lang="en-US" dirty="0" smtClean="0">
                <a:latin typeface="Calibri" pitchFamily="34" charset="0"/>
              </a:rPr>
              <a:t>-2 = No attendance in the past month</a:t>
            </a:r>
          </a:p>
          <a:p>
            <a:r>
              <a:rPr lang="en-US" dirty="0" smtClean="0">
                <a:latin typeface="Calibri" pitchFamily="34" charset="0"/>
              </a:rPr>
              <a:t>2 = </a:t>
            </a:r>
            <a:r>
              <a:rPr lang="en-US" b="1" dirty="0" smtClean="0">
                <a:latin typeface="Calibri" pitchFamily="34" charset="0"/>
              </a:rPr>
              <a:t>Less than once a week </a:t>
            </a:r>
            <a:r>
              <a:rPr lang="en-US" dirty="0" smtClean="0">
                <a:latin typeface="Calibri" pitchFamily="34" charset="0"/>
              </a:rPr>
              <a:t>- 1-3 times in past month</a:t>
            </a:r>
          </a:p>
          <a:p>
            <a:r>
              <a:rPr lang="en-US" dirty="0" smtClean="0">
                <a:latin typeface="Calibri" pitchFamily="34" charset="0"/>
              </a:rPr>
              <a:t>3 = </a:t>
            </a:r>
            <a:r>
              <a:rPr lang="en-US" b="1" dirty="0" smtClean="0">
                <a:latin typeface="Calibri" pitchFamily="34" charset="0"/>
              </a:rPr>
              <a:t>About once a week </a:t>
            </a:r>
            <a:r>
              <a:rPr lang="en-US" dirty="0" smtClean="0">
                <a:latin typeface="Calibri" pitchFamily="34" charset="0"/>
              </a:rPr>
              <a:t>- 4-7 times in past month</a:t>
            </a:r>
          </a:p>
          <a:p>
            <a:r>
              <a:rPr lang="en-US" dirty="0" smtClean="0">
                <a:latin typeface="Calibri" pitchFamily="34" charset="0"/>
              </a:rPr>
              <a:t>4 = </a:t>
            </a:r>
            <a:r>
              <a:rPr lang="en-US" b="1" dirty="0" smtClean="0">
                <a:latin typeface="Calibri" pitchFamily="34" charset="0"/>
              </a:rPr>
              <a:t>2 to 3 times a week </a:t>
            </a:r>
            <a:r>
              <a:rPr lang="en-US" dirty="0" smtClean="0">
                <a:latin typeface="Calibri" pitchFamily="34" charset="0"/>
              </a:rPr>
              <a:t>- 8-15 times in past month</a:t>
            </a:r>
          </a:p>
          <a:p>
            <a:r>
              <a:rPr lang="en-US" dirty="0" smtClean="0">
                <a:latin typeface="Calibri" pitchFamily="34" charset="0"/>
              </a:rPr>
              <a:t>5 = </a:t>
            </a:r>
            <a:r>
              <a:rPr lang="en-US" b="1" dirty="0" smtClean="0">
                <a:latin typeface="Calibri" pitchFamily="34" charset="0"/>
              </a:rPr>
              <a:t>At least 4 times a week </a:t>
            </a:r>
            <a:r>
              <a:rPr lang="en-US" dirty="0" smtClean="0">
                <a:latin typeface="Calibri" pitchFamily="34" charset="0"/>
              </a:rPr>
              <a:t>- 16-30 times in past month</a:t>
            </a:r>
          </a:p>
          <a:p>
            <a:r>
              <a:rPr lang="en-US" dirty="0" smtClean="0">
                <a:latin typeface="Calibri" pitchFamily="34" charset="0"/>
              </a:rPr>
              <a:t>6 = Some attendance in past month, but frequency unknown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rbel" pitchFamily="34" charset="0"/>
              </a:rPr>
              <a:t>Encounters Changes – Service Setting</a:t>
            </a:r>
            <a:endParaRPr lang="en-US" dirty="0">
              <a:latin typeface="Corbe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2667000"/>
          <a:ext cx="8153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7467600"/>
              </a:tblGrid>
              <a:tr h="5232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Fed</a:t>
                      </a:r>
                      <a:r>
                        <a:rPr lang="en-US" b="1" baseline="0" dirty="0" smtClean="0"/>
                        <a:t> Code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DETOXIFICATION, 24-HOUR SERVICE, HOSPITAL INPATIENT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DETOXIFICATION, 24-HOUR SERVICE, FREE-STANDING RESIDENTIAL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REHABILITATION/RESIDENTIAL — HOSPITAL (OTHER THAN DETOXIFICATION)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REHABILITATION/RESIDENTIAL — SHORT TERM (30 DAYS OR FEWER)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REHABILITATION/RESIDENTIAL— LONG TERM (MORE THAN 30 DAYS)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AMBULATORY— INTENSIVE OUTPATIENT</a:t>
                      </a:r>
                      <a:endParaRPr lang="en-US" dirty="0"/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AMBULATORY — NON-INTENSIVE OUTPATIENT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AMBULATORY — DETOXIFICATION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600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Starting in July, when you send in encounters you will need to select the service setting for the day.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Encounter Changes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Starting July 1</a:t>
            </a:r>
            <a:r>
              <a:rPr lang="en-US" baseline="30000" dirty="0" smtClean="0">
                <a:latin typeface="Calibri" pitchFamily="34" charset="0"/>
              </a:rPr>
              <a:t>st</a:t>
            </a:r>
            <a:r>
              <a:rPr lang="en-US" dirty="0" smtClean="0">
                <a:latin typeface="Calibri" pitchFamily="34" charset="0"/>
              </a:rPr>
              <a:t>, all encounters would need to have a location code for the location of the service.  </a:t>
            </a:r>
          </a:p>
          <a:p>
            <a:r>
              <a:rPr lang="en-US" dirty="0" smtClean="0">
                <a:latin typeface="Calibri" pitchFamily="34" charset="0"/>
              </a:rPr>
              <a:t>We are looking into using a location code that may already exist for your facilities.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Encounter </a:t>
            </a:r>
            <a:r>
              <a:rPr lang="en-US" sz="4000" dirty="0" smtClean="0">
                <a:latin typeface="Corbel" pitchFamily="34" charset="0"/>
              </a:rPr>
              <a:t>Changes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In order to be counted as a CA consumer in Performance Measure numbers, the consumer must have </a:t>
            </a:r>
            <a:r>
              <a:rPr lang="en-US" dirty="0" smtClean="0">
                <a:latin typeface="Calibri" pitchFamily="34" charset="0"/>
              </a:rPr>
              <a:t>substance </a:t>
            </a:r>
            <a:r>
              <a:rPr lang="en-US" dirty="0" smtClean="0">
                <a:latin typeface="Calibri" pitchFamily="34" charset="0"/>
              </a:rPr>
              <a:t>abuse </a:t>
            </a:r>
            <a:r>
              <a:rPr lang="en-US" dirty="0" smtClean="0">
                <a:latin typeface="Calibri" pitchFamily="34" charset="0"/>
              </a:rPr>
              <a:t>service encounters.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Need Volunteers to Test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Calibri" pitchFamily="34" charset="0"/>
              </a:rPr>
              <a:t>If you are interested in being involved with the testing new changes, please email </a:t>
            </a:r>
            <a:r>
              <a:rPr lang="en-US" dirty="0" smtClean="0">
                <a:latin typeface="Calibri" pitchFamily="34" charset="0"/>
                <a:hlinkClick r:id="rId2"/>
              </a:rPr>
              <a:t>DARMHA@fssa.in.gov</a:t>
            </a:r>
            <a:r>
              <a:rPr lang="en-US" dirty="0" smtClean="0">
                <a:latin typeface="Calibri" pitchFamily="34" charset="0"/>
              </a:rPr>
              <a:t> and let them know how you submit data (via the website, import or Web Services)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Testing SFY 2017 Changes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Manuals will be available by early May.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We will be implementing SFY 2017 changes in QA incrementally. All the changes will be available for testing in QA by June 1</a:t>
            </a:r>
            <a:r>
              <a:rPr lang="en-US" baseline="30000" dirty="0" smtClean="0">
                <a:latin typeface="Calibri" pitchFamily="34" charset="0"/>
              </a:rPr>
              <a:t>st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rbel" pitchFamily="34" charset="0"/>
              </a:rPr>
              <a:t>DARMHA QA – Testing Environment</a:t>
            </a:r>
            <a:endParaRPr lang="en-US" sz="36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The test environment - </a:t>
            </a:r>
            <a:r>
              <a:rPr lang="en-US" dirty="0" smtClean="0">
                <a:latin typeface="Calibri" pitchFamily="34" charset="0"/>
                <a:hlinkClick r:id="rId2"/>
              </a:rPr>
              <a:t>https://dmhaqa.fssa.in.gov/DARMHAQA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/>
          </a:p>
          <a:p>
            <a:r>
              <a:rPr lang="en-US" dirty="0" smtClean="0">
                <a:latin typeface="Calibri" pitchFamily="34" charset="0"/>
              </a:rPr>
              <a:t>We have been told by our state HIPAA staff that </a:t>
            </a:r>
            <a:r>
              <a:rPr lang="en-US" b="1" dirty="0" smtClean="0">
                <a:latin typeface="Calibri" pitchFamily="34" charset="0"/>
              </a:rPr>
              <a:t>no real data can be in DARMHA QA</a:t>
            </a:r>
            <a:r>
              <a:rPr lang="en-US" dirty="0" smtClean="0">
                <a:latin typeface="Calibri" pitchFamily="34" charset="0"/>
              </a:rPr>
              <a:t>.  Data has to be test data.  We will be checking to see if providers are putting in real data – if they are, the data will be wiped out.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153400" cy="54102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sz="4000" dirty="0" smtClean="0">
                <a:latin typeface="Corbel" pitchFamily="34" charset="0"/>
                <a:cs typeface="Calibri" pitchFamily="34" charset="0"/>
              </a:rPr>
              <a:t>CONTACT INFORMATION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		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sz="3000" b="1" dirty="0" smtClean="0">
                <a:latin typeface="Calibri" pitchFamily="34" charset="0"/>
              </a:rPr>
              <a:t>Wendy Harrold</a:t>
            </a:r>
            <a:r>
              <a:rPr lang="en-US" sz="3000" dirty="0" smtClean="0">
                <a:latin typeface="Calibri" pitchFamily="34" charset="0"/>
              </a:rPr>
              <a:t>, Deputy Director, Provider Quality and Performance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		wendy.harrold@fssa.in.gov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 		(317) </a:t>
            </a:r>
            <a:r>
              <a:rPr lang="en-US" sz="2400" dirty="0" smtClean="0">
                <a:latin typeface="Calibri" pitchFamily="34" charset="0"/>
              </a:rPr>
              <a:t>232-7824</a:t>
            </a:r>
            <a:endParaRPr lang="en-US" sz="2400" dirty="0" smtClean="0">
              <a:latin typeface="Calibri" pitchFamily="34" charset="0"/>
            </a:endParaRPr>
          </a:p>
          <a:p>
            <a:pPr>
              <a:buFont typeface="Arial" charset="0"/>
              <a:buNone/>
              <a:defRPr/>
            </a:pPr>
            <a:endParaRPr lang="en-US" sz="800" dirty="0" smtClean="0">
              <a:latin typeface="Calibri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		</a:t>
            </a:r>
            <a:r>
              <a:rPr lang="en-US" sz="2400" b="1" dirty="0" smtClean="0">
                <a:latin typeface="Calibri" pitchFamily="34" charset="0"/>
              </a:rPr>
              <a:t>DARMHA Support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		DARMHA@fssa.in.gov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		(317) 232-7925</a:t>
            </a:r>
          </a:p>
          <a:p>
            <a:pPr>
              <a:buFont typeface="Arial" charset="0"/>
              <a:buNone/>
              <a:defRPr/>
            </a:pPr>
            <a:r>
              <a:rPr lang="en-US" sz="800" dirty="0" smtClean="0">
                <a:latin typeface="Calibri" pitchFamily="34" charset="0"/>
              </a:rPr>
              <a:t>		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		</a:t>
            </a:r>
            <a:r>
              <a:rPr lang="en-US" sz="2400" b="1" dirty="0" smtClean="0">
                <a:latin typeface="Calibri" pitchFamily="34" charset="0"/>
              </a:rPr>
              <a:t>Certification Issues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		CANS-ANSA@fssa.in.gov</a:t>
            </a:r>
          </a:p>
          <a:p>
            <a:pPr>
              <a:buFont typeface="Arial" charset="0"/>
              <a:buNone/>
              <a:defRPr/>
            </a:pPr>
            <a:endParaRPr lang="en-US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  <a:cs typeface="Calibri" pitchFamily="34" charset="0"/>
              </a:rPr>
              <a:t>Meeting Logistics</a:t>
            </a:r>
            <a:endParaRPr lang="en-US" sz="4000" dirty="0">
              <a:latin typeface="Corbel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We have muted your phones; please use the webinar chat feature to make comments and ask questions.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This PowerPoint will posted on the DARMHA Provider Page, </a:t>
            </a:r>
            <a:r>
              <a:rPr lang="en-US" dirty="0" smtClean="0">
                <a:latin typeface="Calibri" pitchFamily="34" charset="0"/>
                <a:hlinkClick r:id="rId2"/>
              </a:rPr>
              <a:t>https://dmha.fssa.in.gov/DARMHA/ProviderPage.aspx</a:t>
            </a:r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Corbel" pitchFamily="34" charset="0"/>
              </a:rPr>
              <a:t>Why does DMHA need this data?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Grant reporting</a:t>
            </a:r>
          </a:p>
          <a:p>
            <a:pPr lvl="1" eaLnBrk="1" hangingPunct="1"/>
            <a:r>
              <a:rPr lang="en-US" sz="2400" dirty="0" smtClean="0">
                <a:latin typeface="Calibri" pitchFamily="34" charset="0"/>
              </a:rPr>
              <a:t>Substance Abuse Prevention and Treatment Block Grant</a:t>
            </a:r>
          </a:p>
          <a:p>
            <a:pPr lvl="1" eaLnBrk="1" hangingPunct="1"/>
            <a:r>
              <a:rPr lang="en-US" sz="2400" dirty="0" smtClean="0">
                <a:latin typeface="Calibri" pitchFamily="34" charset="0"/>
              </a:rPr>
              <a:t>Mental Health Block Grant 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Performance Measures 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Consumer Outcomes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Consumer Page Change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When adding a consumer record, DARMHA will validate that the Internal ID and the Medicaid ID are not duplicated within your agency. (SS# together with DOB are already checked.)</a:t>
            </a:r>
          </a:p>
          <a:p>
            <a:r>
              <a:rPr lang="en-US" dirty="0" smtClean="0">
                <a:latin typeface="Calibri" pitchFamily="34" charset="0"/>
              </a:rPr>
              <a:t> New Questions 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Does the consumer speak a language other than English at home? Yes or No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If Yes, what is the language? </a:t>
            </a:r>
          </a:p>
          <a:p>
            <a:pPr lvl="2"/>
            <a:r>
              <a:rPr lang="en-US" sz="2800" dirty="0" smtClean="0">
                <a:latin typeface="Calibri" pitchFamily="34" charset="0"/>
              </a:rPr>
              <a:t>Spanish</a:t>
            </a:r>
          </a:p>
          <a:p>
            <a:pPr lvl="2"/>
            <a:r>
              <a:rPr lang="en-US" sz="2800" dirty="0" smtClean="0">
                <a:latin typeface="Calibri" pitchFamily="34" charset="0"/>
              </a:rPr>
              <a:t>Other –  Specify _________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If Yes, does the consumer’s ability to communicate in English interfere with his/her ability to be understood or to understand others who speak in English?</a:t>
            </a:r>
          </a:p>
          <a:p>
            <a:pPr lvl="2">
              <a:buNone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Episode Page Changes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Changing the </a:t>
            </a:r>
            <a:r>
              <a:rPr lang="en-US" dirty="0" smtClean="0">
                <a:latin typeface="Calibri" pitchFamily="34" charset="0"/>
              </a:rPr>
              <a:t>episode start date and DSC start date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 smtClean="0">
                <a:latin typeface="Calibri" pitchFamily="34" charset="0"/>
              </a:rPr>
              <a:t>episode start date and DSC Start Date can be changed using the web interface for up to 30 days after submission.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The dates cannot be more than 30 days past.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The dates can only be changed once.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Additional records have to be within episode start date.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Episode Page Changes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Insurance history – When you submit new data for the insurance field you will need to provide a date - the insurance type start date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dirty="0" smtClean="0">
                <a:latin typeface="Calibri" pitchFamily="34" charset="0"/>
              </a:rPr>
              <a:t>An new episode cannot be dated more than six months in the past. </a:t>
            </a: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Diagnosis List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To be consistent with Medicaid and insurers, we are going to remove ICD header codes from the diagnosis list (I highlighted them in yellow in the diagnosis list I sent out.)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Specialized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Treatment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Field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Use Option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Medication-Assisted Opioid Therapy – when the use of opioid medications such as methadone or buprenorphine will be part of the consumer’s treatment plan. Can be used with all agreement types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(Note: this was Opioid Treatment)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Note About Diagnosis Records 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We need a ICD-10 diagnosis record for </a:t>
            </a:r>
            <a:r>
              <a:rPr lang="en-US" dirty="0" smtClean="0">
                <a:latin typeface="Calibri" pitchFamily="34" charset="0"/>
              </a:rPr>
              <a:t>episodes open in SFY </a:t>
            </a:r>
            <a:r>
              <a:rPr lang="en-US" dirty="0" smtClean="0">
                <a:latin typeface="Calibri" pitchFamily="34" charset="0"/>
              </a:rPr>
              <a:t>2016.  We are creating a report so you will know what consumers still need a new diagnosis record.</a:t>
            </a:r>
          </a:p>
          <a:p>
            <a:r>
              <a:rPr lang="en-US" dirty="0" smtClean="0">
                <a:latin typeface="Calibri" pitchFamily="34" charset="0"/>
              </a:rPr>
              <a:t>We would like to have all consumers served in SFY 2016 to have the new diagnosis record by August 2016.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CANS and ANSA Changes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We are adding the SuperUser database to DARMHA.  SuperUser Booster information will be available in DARMHA.</a:t>
            </a:r>
          </a:p>
          <a:p>
            <a:r>
              <a:rPr lang="en-US" dirty="0" smtClean="0">
                <a:latin typeface="Calibri" pitchFamily="34" charset="0"/>
              </a:rPr>
              <a:t>Birth to Five Certification Validation – In order to use this tool, the clinician needs to be certified for the tool.</a:t>
            </a:r>
          </a:p>
          <a:p>
            <a:r>
              <a:rPr lang="en-US" dirty="0" smtClean="0">
                <a:latin typeface="Calibri" pitchFamily="34" charset="0"/>
              </a:rPr>
              <a:t>Algorithm Label Change for DCS placement labels</a:t>
            </a:r>
          </a:p>
          <a:p>
            <a:r>
              <a:rPr lang="en-US" dirty="0" smtClean="0">
                <a:latin typeface="Calibri" pitchFamily="34" charset="0"/>
              </a:rPr>
              <a:t>Label change for one item: Disruptions in Childgiving/Attachment Losses </a:t>
            </a:r>
            <a:r>
              <a:rPr lang="en-US" b="1" dirty="0" smtClean="0">
                <a:latin typeface="Calibri" pitchFamily="34" charset="0"/>
              </a:rPr>
              <a:t>to</a:t>
            </a:r>
            <a:r>
              <a:rPr lang="en-US" dirty="0" smtClean="0">
                <a:latin typeface="Calibri" pitchFamily="34" charset="0"/>
              </a:rPr>
              <a:t> Disruptions in Caregiving/Attachment Losses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0F1D61D6-1CB8-4E9A-A197-05D16C81006C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0A731EA8-906D-4493-94AC-3C2811EB6F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D7E51A-A8B3-47C6-8BDE-5716B8134B4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13694</TotalTime>
  <Words>974</Words>
  <Application>Microsoft Office PowerPoint</Application>
  <PresentationFormat>On-screen Show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   Proposed DARMHA Data Changes for SFY 2017 </vt:lpstr>
      <vt:lpstr>Meeting Logistics</vt:lpstr>
      <vt:lpstr>Why does DMHA need this data?</vt:lpstr>
      <vt:lpstr>Consumer Page Change</vt:lpstr>
      <vt:lpstr>Episode Page Changes</vt:lpstr>
      <vt:lpstr>Episode Page Changes</vt:lpstr>
      <vt:lpstr>Diagnosis List</vt:lpstr>
      <vt:lpstr>Note About Diagnosis Records </vt:lpstr>
      <vt:lpstr>CANS and ANSA Changes</vt:lpstr>
      <vt:lpstr>CANS and ANSA Changes</vt:lpstr>
      <vt:lpstr>NOMS Page Changes</vt:lpstr>
      <vt:lpstr>NOMS Page Changes</vt:lpstr>
      <vt:lpstr>Encounters Changes – Service Setting</vt:lpstr>
      <vt:lpstr>Encounter Changes</vt:lpstr>
      <vt:lpstr>Encounter Changes</vt:lpstr>
      <vt:lpstr>Need Volunteers to Test</vt:lpstr>
      <vt:lpstr>Testing SFY 2017 Changes</vt:lpstr>
      <vt:lpstr>DARMHA QA – Testing Environment</vt:lpstr>
      <vt:lpstr>Slide 19</vt:lpstr>
    </vt:vector>
  </TitlesOfParts>
  <Company>State of Indiana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 Harrold</dc:creator>
  <cp:lastModifiedBy>Wendy Harrold</cp:lastModifiedBy>
  <cp:revision>1035</cp:revision>
  <dcterms:created xsi:type="dcterms:W3CDTF">2010-09-09T17:49:58Z</dcterms:created>
  <dcterms:modified xsi:type="dcterms:W3CDTF">2016-03-28T20:28:42Z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TC300031949990</vt:lpwstr>
  </property>
</Properties>
</file>